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4"/>
    <p:restoredTop sz="94696"/>
  </p:normalViewPr>
  <p:slideViewPr>
    <p:cSldViewPr snapToGrid="0" snapToObjects="1">
      <p:cViewPr varScale="1">
        <p:scale>
          <a:sx n="83" d="100"/>
          <a:sy n="8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3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1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2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3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 dirty="0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 dirty="0"/>
            <a:t>Home Credit 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 dirty="0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 i="1" dirty="0" err="1"/>
            <a:t>Otherise</a:t>
          </a:r>
          <a:r>
            <a:rPr lang="en-US" dirty="0"/>
            <a:t> low-frequency categories</a:t>
          </a:r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distance.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 article</a:t>
          </a:r>
          <a:r>
            <a:rPr lang="en-US" sz="1600" dirty="0"/>
            <a:t>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article </a:t>
          </a: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Towardsdatascience Article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Credit 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341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Manually adjust bins, or enforce monotonicity</a:t>
          </a:r>
        </a:p>
      </dsp:txBody>
      <dsp:txXfrm>
        <a:off x="0" y="334107"/>
        <a:ext cx="6513603" cy="765450"/>
      </dsp:txXfrm>
    </dsp:sp>
    <dsp:sp modelId="{CB818630-C143-3746-99D5-7CB494998B0E}">
      <dsp:nvSpPr>
        <dsp:cNvPr id="0" name=""/>
        <dsp:cNvSpPr/>
      </dsp:nvSpPr>
      <dsp:spPr>
        <a:xfrm>
          <a:off x="325680" y="68427"/>
          <a:ext cx="477651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51619" y="94366"/>
        <a:ext cx="4724632" cy="479482"/>
      </dsp:txXfrm>
    </dsp:sp>
    <dsp:sp modelId="{5F9B5919-B78E-2D4E-976B-EE79893B3878}">
      <dsp:nvSpPr>
        <dsp:cNvPr id="0" name=""/>
        <dsp:cNvSpPr/>
      </dsp:nvSpPr>
      <dsp:spPr>
        <a:xfrm>
          <a:off x="0" y="1462437"/>
          <a:ext cx="651360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Tuning, e.g. random search or Bayesian hyperparameter tuning</a:t>
          </a:r>
        </a:p>
      </dsp:txBody>
      <dsp:txXfrm>
        <a:off x="0" y="1462437"/>
        <a:ext cx="6513603" cy="1020600"/>
      </dsp:txXfrm>
    </dsp:sp>
    <dsp:sp modelId="{AD9EF55C-2EC7-D848-8F8C-DFCA824C8382}">
      <dsp:nvSpPr>
        <dsp:cNvPr id="0" name=""/>
        <dsp:cNvSpPr/>
      </dsp:nvSpPr>
      <dsp:spPr>
        <a:xfrm>
          <a:off x="325680" y="1196757"/>
          <a:ext cx="4765294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51619" y="1222696"/>
        <a:ext cx="4713416" cy="479482"/>
      </dsp:txXfrm>
    </dsp:sp>
    <dsp:sp modelId="{91EF5AFB-6483-6D41-8643-EF1AE7CA258F}">
      <dsp:nvSpPr>
        <dsp:cNvPr id="0" name=""/>
        <dsp:cNvSpPr/>
      </dsp:nvSpPr>
      <dsp:spPr>
        <a:xfrm>
          <a:off x="0" y="2845917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 dirty="0" err="1"/>
            <a:t>Otherise</a:t>
          </a:r>
          <a:r>
            <a:rPr lang="en-US" sz="1800" kern="1200" dirty="0"/>
            <a:t> low-frequency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Map to lower cardinality, using domain expertise, or similarity metrics, such as string distance.</a:t>
          </a:r>
        </a:p>
      </dsp:txBody>
      <dsp:txXfrm>
        <a:off x="0" y="2845917"/>
        <a:ext cx="6513603" cy="1304100"/>
      </dsp:txXfrm>
    </dsp:sp>
    <dsp:sp modelId="{9915EFA4-420A-CD42-AECC-FB873CE23AB6}">
      <dsp:nvSpPr>
        <dsp:cNvPr id="0" name=""/>
        <dsp:cNvSpPr/>
      </dsp:nvSpPr>
      <dsp:spPr>
        <a:xfrm>
          <a:off x="325680" y="2580237"/>
          <a:ext cx="4776510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51619" y="2606176"/>
        <a:ext cx="4724632" cy="479482"/>
      </dsp:txXfrm>
    </dsp:sp>
    <dsp:sp modelId="{3E150542-F786-2347-B68B-42A2EDC7153C}">
      <dsp:nvSpPr>
        <dsp:cNvPr id="0" name=""/>
        <dsp:cNvSpPr/>
      </dsp:nvSpPr>
      <dsp:spPr>
        <a:xfrm>
          <a:off x="0" y="4512898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manually encode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Benchmark vs. more flexible models, e.g. tree-ensemble/neural net</a:t>
          </a:r>
        </a:p>
      </dsp:txBody>
      <dsp:txXfrm>
        <a:off x="0" y="4512898"/>
        <a:ext cx="6513603" cy="1304100"/>
      </dsp:txXfrm>
    </dsp:sp>
    <dsp:sp modelId="{97FB2448-3589-814A-A619-607AC44B5214}">
      <dsp:nvSpPr>
        <dsp:cNvPr id="0" name=""/>
        <dsp:cNvSpPr/>
      </dsp:nvSpPr>
      <dsp:spPr>
        <a:xfrm>
          <a:off x="325680" y="4247218"/>
          <a:ext cx="4765294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51619" y="4273157"/>
        <a:ext cx="4713416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 article</a:t>
          </a:r>
          <a:r>
            <a:rPr lang="en-US" sz="1600" kern="1200" dirty="0"/>
            <a:t>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article </a:t>
          </a: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Towardsdatascience Article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93746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7311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2543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Assumption that regressors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the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E816-3567-5A42-807E-B63A0583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99DB2-42D6-8D48-8EB5-815AA432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3783"/>
            <a:ext cx="5562600" cy="42091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48C55-BA4B-E845-AAEF-6EB5E90C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7" y="1983784"/>
            <a:ext cx="5562601" cy="42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Binning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category </a:t>
                </a:r>
              </a:p>
              <a:p>
                <a:pPr lvl="1"/>
                <a:r>
                  <a:rPr lang="en-US" dirty="0"/>
                  <a:t>Map to log-odds: 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1865" t="-2924" r="-233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820270"/>
            <a:ext cx="1843088" cy="200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813465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638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4" y="244029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6" y="4970069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0" y="3993160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Log-odds Mapping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59" y="5946978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pPr lvl="1"/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Binary case ranges from </a:t>
                </a:r>
              </a:p>
              <a:p>
                <a:pPr lvl="1"/>
                <a:r>
                  <a:rPr lang="en-GB" dirty="0"/>
                  <a:t>0 - 100% 1 class</a:t>
                </a:r>
              </a:p>
              <a:p>
                <a:pPr lvl="1"/>
                <a:r>
                  <a:rPr lang="en-GB" dirty="0"/>
                  <a:t>0.5 - 50:50 split of classes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</a:t>
                </a:r>
              </a:p>
              <a:p>
                <a:pPr lvl="1"/>
                <a:r>
                  <a:rPr lang="en-GB" dirty="0">
                    <a:sym typeface="Wingdings" pitchFamily="2" charset="2"/>
                  </a:rPr>
                  <a:t>split at point maximising Gini decrease, weighted by population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32" r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1E8F75-A145-3341-93A0-B4FB3FC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835279"/>
            <a:ext cx="5092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</a:t>
            </a:r>
            <a:r>
              <a:rPr lang="en-US" i="1" dirty="0"/>
              <a:t>greedy</a:t>
            </a:r>
            <a:r>
              <a:rPr lang="en-US" dirty="0"/>
              <a:t>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</a:t>
            </a:r>
            <a:r>
              <a:rPr lang="en-US" dirty="0" err="1"/>
              <a:t>gini</a:t>
            </a:r>
            <a:r>
              <a:rPr lang="en-US" dirty="0"/>
              <a:t> impurity decrease, creating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</a:t>
            </a:r>
            <a:r>
              <a:rPr lang="en-US" dirty="0" err="1"/>
              <a:t>gini</a:t>
            </a:r>
            <a:r>
              <a:rPr lang="en-US" dirty="0"/>
              <a:t>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</a:t>
            </a:r>
            <a:r>
              <a:rPr lang="en-US" i="1" dirty="0"/>
              <a:t>bin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0/1  -</a:t>
                </a:r>
                <a:r>
                  <a:rPr lang="en-GB" dirty="0"/>
                  <a:t>∞/∞, inverse of logistic transformation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449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01" y="2231756"/>
            <a:ext cx="4706100" cy="3549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A0041-522B-1845-B5FC-F826ACB82463}"/>
              </a:ext>
            </a:extLst>
          </p:cNvPr>
          <p:cNvSpPr txBox="1"/>
          <p:nvPr/>
        </p:nvSpPr>
        <p:spPr>
          <a:xfrm>
            <a:off x="7339739" y="1690688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552</Words>
  <Application>Microsoft Macintosh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 odds transformation</vt:lpstr>
      <vt:lpstr>Limitations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39</cp:revision>
  <dcterms:created xsi:type="dcterms:W3CDTF">2020-01-04T19:51:56Z</dcterms:created>
  <dcterms:modified xsi:type="dcterms:W3CDTF">2020-01-04T21:48:57Z</dcterms:modified>
</cp:coreProperties>
</file>